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95" r:id="rId5"/>
    <p:sldId id="298" r:id="rId6"/>
    <p:sldId id="304" r:id="rId7"/>
    <p:sldId id="299" r:id="rId8"/>
    <p:sldId id="306" r:id="rId9"/>
    <p:sldId id="303" r:id="rId10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iley" initials="d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979"/>
    <a:srgbClr val="CC00CC"/>
    <a:srgbClr val="003300"/>
    <a:srgbClr val="339933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7" autoAdjust="0"/>
    <p:restoredTop sz="89640" autoAdjust="0"/>
  </p:normalViewPr>
  <p:slideViewPr>
    <p:cSldViewPr>
      <p:cViewPr varScale="1">
        <p:scale>
          <a:sx n="98" d="100"/>
          <a:sy n="98" d="100"/>
        </p:scale>
        <p:origin x="-498" y="-90"/>
      </p:cViewPr>
      <p:guideLst>
        <p:guide orient="horz" pos="164"/>
        <p:guide pos="567"/>
      </p:guideLst>
    </p:cSldViewPr>
  </p:slideViewPr>
  <p:outlineViewPr>
    <p:cViewPr>
      <p:scale>
        <a:sx n="33" d="100"/>
        <a:sy n="33" d="100"/>
      </p:scale>
      <p:origin x="228" y="1996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F87CED-147F-494D-B96F-0E498F7E776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B050204-6BDD-4D3F-8CB9-9BDF33117CE0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Group Discussions</a:t>
          </a:r>
          <a:endParaRPr lang="en-GB" dirty="0">
            <a:solidFill>
              <a:schemeClr val="tx1"/>
            </a:solidFill>
          </a:endParaRPr>
        </a:p>
      </dgm:t>
    </dgm:pt>
    <dgm:pt modelId="{6B0740B4-2374-442C-94CF-50DD1FEFA8A7}" type="parTrans" cxnId="{15CA69F4-1238-4E76-A952-45925374581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A213583-884C-4F2C-A781-BC87D302D92A}" type="sibTrans" cxnId="{15CA69F4-1238-4E76-A952-45925374581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EA46467-4A81-4E5E-B861-E1FA63560873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Notes Log</a:t>
          </a:r>
          <a:endParaRPr lang="en-GB" dirty="0">
            <a:solidFill>
              <a:schemeClr val="tx1"/>
            </a:solidFill>
          </a:endParaRPr>
        </a:p>
      </dgm:t>
    </dgm:pt>
    <dgm:pt modelId="{8336773D-D747-40E9-8CFF-D844462C38B5}" type="parTrans" cxnId="{7ED56001-AC9D-4AA1-B1CD-22E52B1A48B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38780C4-9C49-4343-AD98-9FADDF7EBB8D}" type="sibTrans" cxnId="{7ED56001-AC9D-4AA1-B1CD-22E52B1A48B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77C406E-BF0E-4B11-85A3-8E036F11643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Questions Log</a:t>
          </a:r>
          <a:endParaRPr lang="en-GB" dirty="0">
            <a:solidFill>
              <a:schemeClr val="tx1"/>
            </a:solidFill>
          </a:endParaRPr>
        </a:p>
      </dgm:t>
    </dgm:pt>
    <dgm:pt modelId="{FEE49211-9F56-489C-B0E1-D68DD18614D3}" type="parTrans" cxnId="{59F00D8C-4E41-4FB7-89F6-A660943D468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4A35DB5-AA7B-4DF3-AA30-19C5C4949256}" type="sibTrans" cxnId="{59F00D8C-4E41-4FB7-89F6-A660943D468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A4AB9F8-F609-4E34-A5D6-F128A9C8F756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DECC has published its preferred position</a:t>
          </a:r>
          <a:endParaRPr lang="en-GB" dirty="0">
            <a:solidFill>
              <a:schemeClr val="tx1"/>
            </a:solidFill>
          </a:endParaRPr>
        </a:p>
      </dgm:t>
    </dgm:pt>
    <dgm:pt modelId="{FF57C71A-5909-4B06-9B29-7C60FF225394}" type="parTrans" cxnId="{3189F43F-924B-431B-862C-8D956BCEB1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F29001A-8AC9-4B19-955C-5EEEE10DD087}" type="sibTrans" cxnId="{3189F43F-924B-431B-862C-8D956BCEB1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8EA2CA0-D794-4010-BC6B-1EF30D9D2046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For clarification by the end of the collaborative process</a:t>
          </a:r>
          <a:endParaRPr lang="en-GB" dirty="0">
            <a:solidFill>
              <a:schemeClr val="tx1"/>
            </a:solidFill>
          </a:endParaRPr>
        </a:p>
      </dgm:t>
    </dgm:pt>
    <dgm:pt modelId="{206E3131-9E8B-440B-A1D2-48D49696F044}" type="parTrans" cxnId="{37660FEE-7699-438A-BDA7-1E35D38D0FF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17BD7E1-34D5-4949-BCC6-D0B12497DFA2}" type="sibTrans" cxnId="{37660FEE-7699-438A-BDA7-1E35D38D0FF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B57FB73-AA11-4991-ACD2-40FA9654E24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No evidence this is a matter for concern</a:t>
          </a:r>
          <a:endParaRPr lang="en-GB" dirty="0">
            <a:solidFill>
              <a:schemeClr val="tx1"/>
            </a:solidFill>
          </a:endParaRPr>
        </a:p>
      </dgm:t>
    </dgm:pt>
    <dgm:pt modelId="{4DB2AA96-71CA-4B3D-9378-9B86E170D9DA}" type="parTrans" cxnId="{BA0C6A9D-A49C-47F0-AC28-7A4BC0A941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A40225F-67FC-4C47-92D9-391ADE603E54}" type="sibTrans" cxnId="{BA0C6A9D-A49C-47F0-AC28-7A4BC0A941F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84360B8-F571-4AC2-A40B-CF833413A105}" type="pres">
      <dgm:prSet presAssocID="{FEF87CED-147F-494D-B96F-0E498F7E776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9B9B612-85CD-49A9-9D49-DEED5C53FC10}" type="pres">
      <dgm:prSet presAssocID="{CB050204-6BDD-4D3F-8CB9-9BDF33117CE0}" presName="root1" presStyleCnt="0"/>
      <dgm:spPr/>
    </dgm:pt>
    <dgm:pt modelId="{A80153EE-A6C2-4A56-8CF5-B4163D149D17}" type="pres">
      <dgm:prSet presAssocID="{CB050204-6BDD-4D3F-8CB9-9BDF33117CE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2967FE4-FAFD-42D0-8420-2B060A15A0D9}" type="pres">
      <dgm:prSet presAssocID="{CB050204-6BDD-4D3F-8CB9-9BDF33117CE0}" presName="level2hierChild" presStyleCnt="0"/>
      <dgm:spPr/>
    </dgm:pt>
    <dgm:pt modelId="{D4A1A751-59DD-4461-BECE-0FCE9C773F4F}" type="pres">
      <dgm:prSet presAssocID="{8336773D-D747-40E9-8CFF-D844462C38B5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C0B60E9F-5489-4820-B82C-6429F8E6AE60}" type="pres">
      <dgm:prSet presAssocID="{8336773D-D747-40E9-8CFF-D844462C38B5}" presName="connTx" presStyleLbl="parChTrans1D2" presStyleIdx="0" presStyleCnt="2"/>
      <dgm:spPr/>
      <dgm:t>
        <a:bodyPr/>
        <a:lstStyle/>
        <a:p>
          <a:endParaRPr lang="en-GB"/>
        </a:p>
      </dgm:t>
    </dgm:pt>
    <dgm:pt modelId="{E3C4C510-6615-4948-95E6-53F0F9AEDEB8}" type="pres">
      <dgm:prSet presAssocID="{EEA46467-4A81-4E5E-B861-E1FA63560873}" presName="root2" presStyleCnt="0"/>
      <dgm:spPr/>
    </dgm:pt>
    <dgm:pt modelId="{2C5766F6-30F8-4A89-BC18-441BCCEEC695}" type="pres">
      <dgm:prSet presAssocID="{EEA46467-4A81-4E5E-B861-E1FA6356087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3BFAF8-B91E-4F99-8A81-E236A204EBEF}" type="pres">
      <dgm:prSet presAssocID="{EEA46467-4A81-4E5E-B861-E1FA63560873}" presName="level3hierChild" presStyleCnt="0"/>
      <dgm:spPr/>
    </dgm:pt>
    <dgm:pt modelId="{A5B93175-1FA2-4676-BFB3-DF7D8EB09B4A}" type="pres">
      <dgm:prSet presAssocID="{FEE49211-9F56-489C-B0E1-D68DD18614D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C4FF032F-4E51-4B36-98CF-64D4D5AC74B1}" type="pres">
      <dgm:prSet presAssocID="{FEE49211-9F56-489C-B0E1-D68DD18614D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489B3650-4C60-45B1-A67D-12F3EC5956E8}" type="pres">
      <dgm:prSet presAssocID="{F77C406E-BF0E-4B11-85A3-8E036F116431}" presName="root2" presStyleCnt="0"/>
      <dgm:spPr/>
    </dgm:pt>
    <dgm:pt modelId="{2F8EFF21-6E3B-44A5-B332-237AC64FFE28}" type="pres">
      <dgm:prSet presAssocID="{F77C406E-BF0E-4B11-85A3-8E036F11643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28D7C1E-7214-411D-84A1-45B92386104F}" type="pres">
      <dgm:prSet presAssocID="{F77C406E-BF0E-4B11-85A3-8E036F116431}" presName="level3hierChild" presStyleCnt="0"/>
      <dgm:spPr/>
    </dgm:pt>
    <dgm:pt modelId="{DDFC3815-455B-415E-AAC5-63683AA30E43}" type="pres">
      <dgm:prSet presAssocID="{FF57C71A-5909-4B06-9B29-7C60FF225394}" presName="conn2-1" presStyleLbl="parChTrans1D3" presStyleIdx="0" presStyleCnt="3"/>
      <dgm:spPr/>
      <dgm:t>
        <a:bodyPr/>
        <a:lstStyle/>
        <a:p>
          <a:endParaRPr lang="en-GB"/>
        </a:p>
      </dgm:t>
    </dgm:pt>
    <dgm:pt modelId="{650C76F2-094F-4FFB-A7B2-BE432AC02D91}" type="pres">
      <dgm:prSet presAssocID="{FF57C71A-5909-4B06-9B29-7C60FF225394}" presName="connTx" presStyleLbl="parChTrans1D3" presStyleIdx="0" presStyleCnt="3"/>
      <dgm:spPr/>
      <dgm:t>
        <a:bodyPr/>
        <a:lstStyle/>
        <a:p>
          <a:endParaRPr lang="en-GB"/>
        </a:p>
      </dgm:t>
    </dgm:pt>
    <dgm:pt modelId="{7F22B844-6529-433A-987C-FF40ECB397B3}" type="pres">
      <dgm:prSet presAssocID="{7A4AB9F8-F609-4E34-A5D6-F128A9C8F756}" presName="root2" presStyleCnt="0"/>
      <dgm:spPr/>
    </dgm:pt>
    <dgm:pt modelId="{4654952C-CC34-4988-9F83-F4B7613FDED2}" type="pres">
      <dgm:prSet presAssocID="{7A4AB9F8-F609-4E34-A5D6-F128A9C8F756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3FA731-5644-4785-8F0B-A95344FC12F9}" type="pres">
      <dgm:prSet presAssocID="{7A4AB9F8-F609-4E34-A5D6-F128A9C8F756}" presName="level3hierChild" presStyleCnt="0"/>
      <dgm:spPr/>
    </dgm:pt>
    <dgm:pt modelId="{42D0FADB-6A46-4238-835E-60BD960E058C}" type="pres">
      <dgm:prSet presAssocID="{206E3131-9E8B-440B-A1D2-48D49696F044}" presName="conn2-1" presStyleLbl="parChTrans1D3" presStyleIdx="1" presStyleCnt="3"/>
      <dgm:spPr/>
      <dgm:t>
        <a:bodyPr/>
        <a:lstStyle/>
        <a:p>
          <a:endParaRPr lang="en-GB"/>
        </a:p>
      </dgm:t>
    </dgm:pt>
    <dgm:pt modelId="{C9BE4693-A9E4-4D12-94C5-4099A02C6496}" type="pres">
      <dgm:prSet presAssocID="{206E3131-9E8B-440B-A1D2-48D49696F044}" presName="connTx" presStyleLbl="parChTrans1D3" presStyleIdx="1" presStyleCnt="3"/>
      <dgm:spPr/>
      <dgm:t>
        <a:bodyPr/>
        <a:lstStyle/>
        <a:p>
          <a:endParaRPr lang="en-GB"/>
        </a:p>
      </dgm:t>
    </dgm:pt>
    <dgm:pt modelId="{AF8CF02B-1FBB-4BA8-871E-1434DFB9CE58}" type="pres">
      <dgm:prSet presAssocID="{78EA2CA0-D794-4010-BC6B-1EF30D9D2046}" presName="root2" presStyleCnt="0"/>
      <dgm:spPr/>
    </dgm:pt>
    <dgm:pt modelId="{BECEE72E-4410-4D4A-9218-581DA688ED9E}" type="pres">
      <dgm:prSet presAssocID="{78EA2CA0-D794-4010-BC6B-1EF30D9D2046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C258668-21D3-4D8A-ACB3-31CE67212629}" type="pres">
      <dgm:prSet presAssocID="{78EA2CA0-D794-4010-BC6B-1EF30D9D2046}" presName="level3hierChild" presStyleCnt="0"/>
      <dgm:spPr/>
    </dgm:pt>
    <dgm:pt modelId="{DB8E9F3E-6265-4C35-9BCA-46930FEDAC24}" type="pres">
      <dgm:prSet presAssocID="{4DB2AA96-71CA-4B3D-9378-9B86E170D9DA}" presName="conn2-1" presStyleLbl="parChTrans1D3" presStyleIdx="2" presStyleCnt="3"/>
      <dgm:spPr/>
      <dgm:t>
        <a:bodyPr/>
        <a:lstStyle/>
        <a:p>
          <a:endParaRPr lang="en-GB"/>
        </a:p>
      </dgm:t>
    </dgm:pt>
    <dgm:pt modelId="{521A0E20-3088-4A41-BA08-13313EA85B25}" type="pres">
      <dgm:prSet presAssocID="{4DB2AA96-71CA-4B3D-9378-9B86E170D9DA}" presName="connTx" presStyleLbl="parChTrans1D3" presStyleIdx="2" presStyleCnt="3"/>
      <dgm:spPr/>
      <dgm:t>
        <a:bodyPr/>
        <a:lstStyle/>
        <a:p>
          <a:endParaRPr lang="en-GB"/>
        </a:p>
      </dgm:t>
    </dgm:pt>
    <dgm:pt modelId="{FCA58CFB-157A-45FA-86E2-C93745D9449F}" type="pres">
      <dgm:prSet presAssocID="{BB57FB73-AA11-4991-ACD2-40FA9654E245}" presName="root2" presStyleCnt="0"/>
      <dgm:spPr/>
    </dgm:pt>
    <dgm:pt modelId="{16B8170D-6D87-47F5-BA81-034FB264310E}" type="pres">
      <dgm:prSet presAssocID="{BB57FB73-AA11-4991-ACD2-40FA9654E24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D623108-A4F7-4E92-9924-FD0049F372CE}" type="pres">
      <dgm:prSet presAssocID="{BB57FB73-AA11-4991-ACD2-40FA9654E245}" presName="level3hierChild" presStyleCnt="0"/>
      <dgm:spPr/>
    </dgm:pt>
  </dgm:ptLst>
  <dgm:cxnLst>
    <dgm:cxn modelId="{2A70EC4A-F08C-4F38-8AE5-0E3B37EA8952}" type="presOf" srcId="{BB57FB73-AA11-4991-ACD2-40FA9654E245}" destId="{16B8170D-6D87-47F5-BA81-034FB264310E}" srcOrd="0" destOrd="0" presId="urn:microsoft.com/office/officeart/2005/8/layout/hierarchy2"/>
    <dgm:cxn modelId="{7ED56001-AC9D-4AA1-B1CD-22E52B1A48B6}" srcId="{CB050204-6BDD-4D3F-8CB9-9BDF33117CE0}" destId="{EEA46467-4A81-4E5E-B861-E1FA63560873}" srcOrd="0" destOrd="0" parTransId="{8336773D-D747-40E9-8CFF-D844462C38B5}" sibTransId="{138780C4-9C49-4343-AD98-9FADDF7EBB8D}"/>
    <dgm:cxn modelId="{1A78CE92-4D9A-476B-B7D0-3A3FE23AAC4C}" type="presOf" srcId="{FEF87CED-147F-494D-B96F-0E498F7E776D}" destId="{784360B8-F571-4AC2-A40B-CF833413A105}" srcOrd="0" destOrd="0" presId="urn:microsoft.com/office/officeart/2005/8/layout/hierarchy2"/>
    <dgm:cxn modelId="{6384B54C-64DF-48C4-9A4D-CE76453EC505}" type="presOf" srcId="{FF57C71A-5909-4B06-9B29-7C60FF225394}" destId="{650C76F2-094F-4FFB-A7B2-BE432AC02D91}" srcOrd="1" destOrd="0" presId="urn:microsoft.com/office/officeart/2005/8/layout/hierarchy2"/>
    <dgm:cxn modelId="{02775C36-1EFB-4BF4-B4B5-15AE29EA2703}" type="presOf" srcId="{CB050204-6BDD-4D3F-8CB9-9BDF33117CE0}" destId="{A80153EE-A6C2-4A56-8CF5-B4163D149D17}" srcOrd="0" destOrd="0" presId="urn:microsoft.com/office/officeart/2005/8/layout/hierarchy2"/>
    <dgm:cxn modelId="{AFB143E0-376C-4BA8-BAC7-C648CE0A825D}" type="presOf" srcId="{4DB2AA96-71CA-4B3D-9378-9B86E170D9DA}" destId="{DB8E9F3E-6265-4C35-9BCA-46930FEDAC24}" srcOrd="0" destOrd="0" presId="urn:microsoft.com/office/officeart/2005/8/layout/hierarchy2"/>
    <dgm:cxn modelId="{EC4A91B3-A6AA-4879-A91A-93BFC8849885}" type="presOf" srcId="{7A4AB9F8-F609-4E34-A5D6-F128A9C8F756}" destId="{4654952C-CC34-4988-9F83-F4B7613FDED2}" srcOrd="0" destOrd="0" presId="urn:microsoft.com/office/officeart/2005/8/layout/hierarchy2"/>
    <dgm:cxn modelId="{D942F467-10A5-43EB-9267-7EF3E3D68AD1}" type="presOf" srcId="{206E3131-9E8B-440B-A1D2-48D49696F044}" destId="{C9BE4693-A9E4-4D12-94C5-4099A02C6496}" srcOrd="1" destOrd="0" presId="urn:microsoft.com/office/officeart/2005/8/layout/hierarchy2"/>
    <dgm:cxn modelId="{9FD407A4-F3E9-4DA4-A429-552D0926BD79}" type="presOf" srcId="{206E3131-9E8B-440B-A1D2-48D49696F044}" destId="{42D0FADB-6A46-4238-835E-60BD960E058C}" srcOrd="0" destOrd="0" presId="urn:microsoft.com/office/officeart/2005/8/layout/hierarchy2"/>
    <dgm:cxn modelId="{3189F43F-924B-431B-862C-8D956BCEB1EF}" srcId="{F77C406E-BF0E-4B11-85A3-8E036F116431}" destId="{7A4AB9F8-F609-4E34-A5D6-F128A9C8F756}" srcOrd="0" destOrd="0" parTransId="{FF57C71A-5909-4B06-9B29-7C60FF225394}" sibTransId="{6F29001A-8AC9-4B19-955C-5EEEE10DD087}"/>
    <dgm:cxn modelId="{5AB9FA36-93A8-433D-ADE7-8523ACD169AD}" type="presOf" srcId="{78EA2CA0-D794-4010-BC6B-1EF30D9D2046}" destId="{BECEE72E-4410-4D4A-9218-581DA688ED9E}" srcOrd="0" destOrd="0" presId="urn:microsoft.com/office/officeart/2005/8/layout/hierarchy2"/>
    <dgm:cxn modelId="{6BDD3CF5-8CF6-4644-8B70-E5F3D682688A}" type="presOf" srcId="{EEA46467-4A81-4E5E-B861-E1FA63560873}" destId="{2C5766F6-30F8-4A89-BC18-441BCCEEC695}" srcOrd="0" destOrd="0" presId="urn:microsoft.com/office/officeart/2005/8/layout/hierarchy2"/>
    <dgm:cxn modelId="{E8A1B269-EB55-4CAD-BC85-A9D12C7803B5}" type="presOf" srcId="{8336773D-D747-40E9-8CFF-D844462C38B5}" destId="{C0B60E9F-5489-4820-B82C-6429F8E6AE60}" srcOrd="1" destOrd="0" presId="urn:microsoft.com/office/officeart/2005/8/layout/hierarchy2"/>
    <dgm:cxn modelId="{37660FEE-7699-438A-BDA7-1E35D38D0FF0}" srcId="{F77C406E-BF0E-4B11-85A3-8E036F116431}" destId="{78EA2CA0-D794-4010-BC6B-1EF30D9D2046}" srcOrd="1" destOrd="0" parTransId="{206E3131-9E8B-440B-A1D2-48D49696F044}" sibTransId="{D17BD7E1-34D5-4949-BCC6-D0B12497DFA2}"/>
    <dgm:cxn modelId="{59F00D8C-4E41-4FB7-89F6-A660943D468B}" srcId="{CB050204-6BDD-4D3F-8CB9-9BDF33117CE0}" destId="{F77C406E-BF0E-4B11-85A3-8E036F116431}" srcOrd="1" destOrd="0" parTransId="{FEE49211-9F56-489C-B0E1-D68DD18614D3}" sibTransId="{44A35DB5-AA7B-4DF3-AA30-19C5C4949256}"/>
    <dgm:cxn modelId="{E8A7B830-4D19-4B1B-B960-05AEC462EA01}" type="presOf" srcId="{FEE49211-9F56-489C-B0E1-D68DD18614D3}" destId="{A5B93175-1FA2-4676-BFB3-DF7D8EB09B4A}" srcOrd="0" destOrd="0" presId="urn:microsoft.com/office/officeart/2005/8/layout/hierarchy2"/>
    <dgm:cxn modelId="{15CA69F4-1238-4E76-A952-459253745816}" srcId="{FEF87CED-147F-494D-B96F-0E498F7E776D}" destId="{CB050204-6BDD-4D3F-8CB9-9BDF33117CE0}" srcOrd="0" destOrd="0" parTransId="{6B0740B4-2374-442C-94CF-50DD1FEFA8A7}" sibTransId="{8A213583-884C-4F2C-A781-BC87D302D92A}"/>
    <dgm:cxn modelId="{CB57A7DF-D11C-488A-90DF-E605878BC198}" type="presOf" srcId="{F77C406E-BF0E-4B11-85A3-8E036F116431}" destId="{2F8EFF21-6E3B-44A5-B332-237AC64FFE28}" srcOrd="0" destOrd="0" presId="urn:microsoft.com/office/officeart/2005/8/layout/hierarchy2"/>
    <dgm:cxn modelId="{8C4CFF7F-EAC8-43BA-9EB8-DAA19B90A4F0}" type="presOf" srcId="{FEE49211-9F56-489C-B0E1-D68DD18614D3}" destId="{C4FF032F-4E51-4B36-98CF-64D4D5AC74B1}" srcOrd="1" destOrd="0" presId="urn:microsoft.com/office/officeart/2005/8/layout/hierarchy2"/>
    <dgm:cxn modelId="{43CA93FC-BB72-4B47-BF6A-BFDF89C99840}" type="presOf" srcId="{4DB2AA96-71CA-4B3D-9378-9B86E170D9DA}" destId="{521A0E20-3088-4A41-BA08-13313EA85B25}" srcOrd="1" destOrd="0" presId="urn:microsoft.com/office/officeart/2005/8/layout/hierarchy2"/>
    <dgm:cxn modelId="{BA0C6A9D-A49C-47F0-AC28-7A4BC0A941FD}" srcId="{F77C406E-BF0E-4B11-85A3-8E036F116431}" destId="{BB57FB73-AA11-4991-ACD2-40FA9654E245}" srcOrd="2" destOrd="0" parTransId="{4DB2AA96-71CA-4B3D-9378-9B86E170D9DA}" sibTransId="{0A40225F-67FC-4C47-92D9-391ADE603E54}"/>
    <dgm:cxn modelId="{C68F0245-8DAC-40AD-AD8F-D88005AC306F}" type="presOf" srcId="{8336773D-D747-40E9-8CFF-D844462C38B5}" destId="{D4A1A751-59DD-4461-BECE-0FCE9C773F4F}" srcOrd="0" destOrd="0" presId="urn:microsoft.com/office/officeart/2005/8/layout/hierarchy2"/>
    <dgm:cxn modelId="{6603DF69-6880-430F-BC16-E5E5D8F3505C}" type="presOf" srcId="{FF57C71A-5909-4B06-9B29-7C60FF225394}" destId="{DDFC3815-455B-415E-AAC5-63683AA30E43}" srcOrd="0" destOrd="0" presId="urn:microsoft.com/office/officeart/2005/8/layout/hierarchy2"/>
    <dgm:cxn modelId="{5DF135B8-10C2-4BA0-A248-EBFC6252557E}" type="presParOf" srcId="{784360B8-F571-4AC2-A40B-CF833413A105}" destId="{D9B9B612-85CD-49A9-9D49-DEED5C53FC10}" srcOrd="0" destOrd="0" presId="urn:microsoft.com/office/officeart/2005/8/layout/hierarchy2"/>
    <dgm:cxn modelId="{4DD3C21E-2597-46D9-935E-417FB38EFE98}" type="presParOf" srcId="{D9B9B612-85CD-49A9-9D49-DEED5C53FC10}" destId="{A80153EE-A6C2-4A56-8CF5-B4163D149D17}" srcOrd="0" destOrd="0" presId="urn:microsoft.com/office/officeart/2005/8/layout/hierarchy2"/>
    <dgm:cxn modelId="{CF042A58-1401-44C1-BC11-CEE0663C0090}" type="presParOf" srcId="{D9B9B612-85CD-49A9-9D49-DEED5C53FC10}" destId="{12967FE4-FAFD-42D0-8420-2B060A15A0D9}" srcOrd="1" destOrd="0" presId="urn:microsoft.com/office/officeart/2005/8/layout/hierarchy2"/>
    <dgm:cxn modelId="{AE61EDE2-7495-4FA7-8B13-C9DD07A39D71}" type="presParOf" srcId="{12967FE4-FAFD-42D0-8420-2B060A15A0D9}" destId="{D4A1A751-59DD-4461-BECE-0FCE9C773F4F}" srcOrd="0" destOrd="0" presId="urn:microsoft.com/office/officeart/2005/8/layout/hierarchy2"/>
    <dgm:cxn modelId="{E22172A0-E372-4B3F-BA27-B6C89BFDCDEA}" type="presParOf" srcId="{D4A1A751-59DD-4461-BECE-0FCE9C773F4F}" destId="{C0B60E9F-5489-4820-B82C-6429F8E6AE60}" srcOrd="0" destOrd="0" presId="urn:microsoft.com/office/officeart/2005/8/layout/hierarchy2"/>
    <dgm:cxn modelId="{743901A9-A2A1-4769-B805-59710850C0BA}" type="presParOf" srcId="{12967FE4-FAFD-42D0-8420-2B060A15A0D9}" destId="{E3C4C510-6615-4948-95E6-53F0F9AEDEB8}" srcOrd="1" destOrd="0" presId="urn:microsoft.com/office/officeart/2005/8/layout/hierarchy2"/>
    <dgm:cxn modelId="{A44A55C1-3E7E-48C1-9701-626185424971}" type="presParOf" srcId="{E3C4C510-6615-4948-95E6-53F0F9AEDEB8}" destId="{2C5766F6-30F8-4A89-BC18-441BCCEEC695}" srcOrd="0" destOrd="0" presId="urn:microsoft.com/office/officeart/2005/8/layout/hierarchy2"/>
    <dgm:cxn modelId="{C2DFB68F-1F79-4EB2-8746-AD47C5E67CE4}" type="presParOf" srcId="{E3C4C510-6615-4948-95E6-53F0F9AEDEB8}" destId="{B23BFAF8-B91E-4F99-8A81-E236A204EBEF}" srcOrd="1" destOrd="0" presId="urn:microsoft.com/office/officeart/2005/8/layout/hierarchy2"/>
    <dgm:cxn modelId="{88299147-5409-4F3F-BEAC-F9CE0A5FB345}" type="presParOf" srcId="{12967FE4-FAFD-42D0-8420-2B060A15A0D9}" destId="{A5B93175-1FA2-4676-BFB3-DF7D8EB09B4A}" srcOrd="2" destOrd="0" presId="urn:microsoft.com/office/officeart/2005/8/layout/hierarchy2"/>
    <dgm:cxn modelId="{3B8D061D-5AD2-4FCB-B5F6-832CAEF13D4C}" type="presParOf" srcId="{A5B93175-1FA2-4676-BFB3-DF7D8EB09B4A}" destId="{C4FF032F-4E51-4B36-98CF-64D4D5AC74B1}" srcOrd="0" destOrd="0" presId="urn:microsoft.com/office/officeart/2005/8/layout/hierarchy2"/>
    <dgm:cxn modelId="{93C74534-3296-4528-9EF6-82848D529387}" type="presParOf" srcId="{12967FE4-FAFD-42D0-8420-2B060A15A0D9}" destId="{489B3650-4C60-45B1-A67D-12F3EC5956E8}" srcOrd="3" destOrd="0" presId="urn:microsoft.com/office/officeart/2005/8/layout/hierarchy2"/>
    <dgm:cxn modelId="{4E5E967B-7DB1-4651-8BB8-72C64AC59865}" type="presParOf" srcId="{489B3650-4C60-45B1-A67D-12F3EC5956E8}" destId="{2F8EFF21-6E3B-44A5-B332-237AC64FFE28}" srcOrd="0" destOrd="0" presId="urn:microsoft.com/office/officeart/2005/8/layout/hierarchy2"/>
    <dgm:cxn modelId="{1348A306-0FF2-48FC-B9A6-CA1C91D83A6D}" type="presParOf" srcId="{489B3650-4C60-45B1-A67D-12F3EC5956E8}" destId="{D28D7C1E-7214-411D-84A1-45B92386104F}" srcOrd="1" destOrd="0" presId="urn:microsoft.com/office/officeart/2005/8/layout/hierarchy2"/>
    <dgm:cxn modelId="{541A07B7-9D51-4DD7-A36C-C68CC7AF9A8C}" type="presParOf" srcId="{D28D7C1E-7214-411D-84A1-45B92386104F}" destId="{DDFC3815-455B-415E-AAC5-63683AA30E43}" srcOrd="0" destOrd="0" presId="urn:microsoft.com/office/officeart/2005/8/layout/hierarchy2"/>
    <dgm:cxn modelId="{044E7DC9-B8E0-498D-8FA1-D689B83F7605}" type="presParOf" srcId="{DDFC3815-455B-415E-AAC5-63683AA30E43}" destId="{650C76F2-094F-4FFB-A7B2-BE432AC02D91}" srcOrd="0" destOrd="0" presId="urn:microsoft.com/office/officeart/2005/8/layout/hierarchy2"/>
    <dgm:cxn modelId="{F78A8816-69A9-4F33-B074-3723D6090694}" type="presParOf" srcId="{D28D7C1E-7214-411D-84A1-45B92386104F}" destId="{7F22B844-6529-433A-987C-FF40ECB397B3}" srcOrd="1" destOrd="0" presId="urn:microsoft.com/office/officeart/2005/8/layout/hierarchy2"/>
    <dgm:cxn modelId="{C457EFA0-EF55-485B-A09E-1A3012B91950}" type="presParOf" srcId="{7F22B844-6529-433A-987C-FF40ECB397B3}" destId="{4654952C-CC34-4988-9F83-F4B7613FDED2}" srcOrd="0" destOrd="0" presId="urn:microsoft.com/office/officeart/2005/8/layout/hierarchy2"/>
    <dgm:cxn modelId="{474D05B9-796A-4056-B24E-A890A7650964}" type="presParOf" srcId="{7F22B844-6529-433A-987C-FF40ECB397B3}" destId="{E03FA731-5644-4785-8F0B-A95344FC12F9}" srcOrd="1" destOrd="0" presId="urn:microsoft.com/office/officeart/2005/8/layout/hierarchy2"/>
    <dgm:cxn modelId="{D4DCFD5C-D130-4941-A241-4E3AA7900CA7}" type="presParOf" srcId="{D28D7C1E-7214-411D-84A1-45B92386104F}" destId="{42D0FADB-6A46-4238-835E-60BD960E058C}" srcOrd="2" destOrd="0" presId="urn:microsoft.com/office/officeart/2005/8/layout/hierarchy2"/>
    <dgm:cxn modelId="{B8AAA2DC-14D5-4D3C-BDC2-37F8AD7FA64C}" type="presParOf" srcId="{42D0FADB-6A46-4238-835E-60BD960E058C}" destId="{C9BE4693-A9E4-4D12-94C5-4099A02C6496}" srcOrd="0" destOrd="0" presId="urn:microsoft.com/office/officeart/2005/8/layout/hierarchy2"/>
    <dgm:cxn modelId="{BDBF643B-A4B9-4BDD-8EFB-C966E4562947}" type="presParOf" srcId="{D28D7C1E-7214-411D-84A1-45B92386104F}" destId="{AF8CF02B-1FBB-4BA8-871E-1434DFB9CE58}" srcOrd="3" destOrd="0" presId="urn:microsoft.com/office/officeart/2005/8/layout/hierarchy2"/>
    <dgm:cxn modelId="{AD8CE347-14E2-4BEF-B8B6-7E2FC8A3CE36}" type="presParOf" srcId="{AF8CF02B-1FBB-4BA8-871E-1434DFB9CE58}" destId="{BECEE72E-4410-4D4A-9218-581DA688ED9E}" srcOrd="0" destOrd="0" presId="urn:microsoft.com/office/officeart/2005/8/layout/hierarchy2"/>
    <dgm:cxn modelId="{297940E1-64B4-4CB9-B815-4E69FB4F2B7E}" type="presParOf" srcId="{AF8CF02B-1FBB-4BA8-871E-1434DFB9CE58}" destId="{EC258668-21D3-4D8A-ACB3-31CE67212629}" srcOrd="1" destOrd="0" presId="urn:microsoft.com/office/officeart/2005/8/layout/hierarchy2"/>
    <dgm:cxn modelId="{B4F3CECE-5026-43F3-B7FE-E394DD05FAD4}" type="presParOf" srcId="{D28D7C1E-7214-411D-84A1-45B92386104F}" destId="{DB8E9F3E-6265-4C35-9BCA-46930FEDAC24}" srcOrd="4" destOrd="0" presId="urn:microsoft.com/office/officeart/2005/8/layout/hierarchy2"/>
    <dgm:cxn modelId="{04CE6C54-40D7-49BD-9475-EEC7B15A3D6F}" type="presParOf" srcId="{DB8E9F3E-6265-4C35-9BCA-46930FEDAC24}" destId="{521A0E20-3088-4A41-BA08-13313EA85B25}" srcOrd="0" destOrd="0" presId="urn:microsoft.com/office/officeart/2005/8/layout/hierarchy2"/>
    <dgm:cxn modelId="{07858FF6-DE43-4940-B033-44D2876584C3}" type="presParOf" srcId="{D28D7C1E-7214-411D-84A1-45B92386104F}" destId="{FCA58CFB-157A-45FA-86E2-C93745D9449F}" srcOrd="5" destOrd="0" presId="urn:microsoft.com/office/officeart/2005/8/layout/hierarchy2"/>
    <dgm:cxn modelId="{929930C1-A53C-40FA-8FA3-A61FDD1EC778}" type="presParOf" srcId="{FCA58CFB-157A-45FA-86E2-C93745D9449F}" destId="{16B8170D-6D87-47F5-BA81-034FB264310E}" srcOrd="0" destOrd="0" presId="urn:microsoft.com/office/officeart/2005/8/layout/hierarchy2"/>
    <dgm:cxn modelId="{572D8DC0-995A-48CD-AB1C-ECEDDCB4A4B7}" type="presParOf" srcId="{FCA58CFB-157A-45FA-86E2-C93745D9449F}" destId="{0D623108-A4F7-4E92-9924-FD0049F372C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153EE-A6C2-4A56-8CF5-B4163D149D17}">
      <dsp:nvSpPr>
        <dsp:cNvPr id="0" name=""/>
        <dsp:cNvSpPr/>
      </dsp:nvSpPr>
      <dsp:spPr>
        <a:xfrm>
          <a:off x="3466" y="855507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Group Discussions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32577" y="884618"/>
        <a:ext cx="1929648" cy="935713"/>
      </dsp:txXfrm>
    </dsp:sp>
    <dsp:sp modelId="{D4A1A751-59DD-4461-BECE-0FCE9C773F4F}">
      <dsp:nvSpPr>
        <dsp:cNvPr id="0" name=""/>
        <dsp:cNvSpPr/>
      </dsp:nvSpPr>
      <dsp:spPr>
        <a:xfrm rot="19457599">
          <a:off x="1899296" y="1043471"/>
          <a:ext cx="979227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979227" y="232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2364430" y="1042238"/>
        <a:ext cx="48961" cy="48961"/>
      </dsp:txXfrm>
    </dsp:sp>
    <dsp:sp modelId="{2C5766F6-30F8-4A89-BC18-441BCCEEC695}">
      <dsp:nvSpPr>
        <dsp:cNvPr id="0" name=""/>
        <dsp:cNvSpPr/>
      </dsp:nvSpPr>
      <dsp:spPr>
        <a:xfrm>
          <a:off x="2786484" y="283994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Notes Log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815595" y="313105"/>
        <a:ext cx="1929648" cy="935713"/>
      </dsp:txXfrm>
    </dsp:sp>
    <dsp:sp modelId="{A5B93175-1FA2-4676-BFB3-DF7D8EB09B4A}">
      <dsp:nvSpPr>
        <dsp:cNvPr id="0" name=""/>
        <dsp:cNvSpPr/>
      </dsp:nvSpPr>
      <dsp:spPr>
        <a:xfrm rot="2142401">
          <a:off x="1899296" y="1614984"/>
          <a:ext cx="979227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979227" y="232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2364430" y="1613750"/>
        <a:ext cx="48961" cy="48961"/>
      </dsp:txXfrm>
    </dsp:sp>
    <dsp:sp modelId="{2F8EFF21-6E3B-44A5-B332-237AC64FFE28}">
      <dsp:nvSpPr>
        <dsp:cNvPr id="0" name=""/>
        <dsp:cNvSpPr/>
      </dsp:nvSpPr>
      <dsp:spPr>
        <a:xfrm>
          <a:off x="2786484" y="1427020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Questions Log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815595" y="1456131"/>
        <a:ext cx="1929648" cy="935713"/>
      </dsp:txXfrm>
    </dsp:sp>
    <dsp:sp modelId="{DDFC3815-455B-415E-AAC5-63683AA30E43}">
      <dsp:nvSpPr>
        <dsp:cNvPr id="0" name=""/>
        <dsp:cNvSpPr/>
      </dsp:nvSpPr>
      <dsp:spPr>
        <a:xfrm rot="18289469">
          <a:off x="4475731" y="1329228"/>
          <a:ext cx="1392396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392396" y="232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5137119" y="1317665"/>
        <a:ext cx="69619" cy="69619"/>
      </dsp:txXfrm>
    </dsp:sp>
    <dsp:sp modelId="{4654952C-CC34-4988-9F83-F4B7613FDED2}">
      <dsp:nvSpPr>
        <dsp:cNvPr id="0" name=""/>
        <dsp:cNvSpPr/>
      </dsp:nvSpPr>
      <dsp:spPr>
        <a:xfrm>
          <a:off x="5569503" y="283994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DECC has published its preferred position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5598614" y="313105"/>
        <a:ext cx="1929648" cy="935713"/>
      </dsp:txXfrm>
    </dsp:sp>
    <dsp:sp modelId="{42D0FADB-6A46-4238-835E-60BD960E058C}">
      <dsp:nvSpPr>
        <dsp:cNvPr id="0" name=""/>
        <dsp:cNvSpPr/>
      </dsp:nvSpPr>
      <dsp:spPr>
        <a:xfrm>
          <a:off x="4774355" y="1900740"/>
          <a:ext cx="795148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795148" y="232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5152050" y="1904109"/>
        <a:ext cx="39757" cy="39757"/>
      </dsp:txXfrm>
    </dsp:sp>
    <dsp:sp modelId="{BECEE72E-4410-4D4A-9218-581DA688ED9E}">
      <dsp:nvSpPr>
        <dsp:cNvPr id="0" name=""/>
        <dsp:cNvSpPr/>
      </dsp:nvSpPr>
      <dsp:spPr>
        <a:xfrm>
          <a:off x="5569503" y="1427020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For clarification by the end of the collaborative process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5598614" y="1456131"/>
        <a:ext cx="1929648" cy="935713"/>
      </dsp:txXfrm>
    </dsp:sp>
    <dsp:sp modelId="{DB8E9F3E-6265-4C35-9BCA-46930FEDAC24}">
      <dsp:nvSpPr>
        <dsp:cNvPr id="0" name=""/>
        <dsp:cNvSpPr/>
      </dsp:nvSpPr>
      <dsp:spPr>
        <a:xfrm rot="3310531">
          <a:off x="4475731" y="2472253"/>
          <a:ext cx="1392396" cy="46494"/>
        </a:xfrm>
        <a:custGeom>
          <a:avLst/>
          <a:gdLst/>
          <a:ahLst/>
          <a:cxnLst/>
          <a:rect l="0" t="0" r="0" b="0"/>
          <a:pathLst>
            <a:path>
              <a:moveTo>
                <a:pt x="0" y="23247"/>
              </a:moveTo>
              <a:lnTo>
                <a:pt x="1392396" y="232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>
            <a:solidFill>
              <a:schemeClr val="tx1"/>
            </a:solidFill>
          </a:endParaRPr>
        </a:p>
      </dsp:txBody>
      <dsp:txXfrm>
        <a:off x="5137119" y="2460690"/>
        <a:ext cx="69619" cy="69619"/>
      </dsp:txXfrm>
    </dsp:sp>
    <dsp:sp modelId="{16B8170D-6D87-47F5-BA81-034FB264310E}">
      <dsp:nvSpPr>
        <dsp:cNvPr id="0" name=""/>
        <dsp:cNvSpPr/>
      </dsp:nvSpPr>
      <dsp:spPr>
        <a:xfrm>
          <a:off x="5569503" y="2570045"/>
          <a:ext cx="1987870" cy="9939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tx1"/>
              </a:solidFill>
            </a:rPr>
            <a:t>No evidence this is a matter for concern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5598614" y="2599156"/>
        <a:ext cx="1929648" cy="935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1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r">
              <a:defRPr sz="1200"/>
            </a:lvl1pPr>
          </a:lstStyle>
          <a:p>
            <a:fld id="{D651FC1D-7DCB-4B6A-BE23-5DD6A186158F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r">
              <a:defRPr sz="1200"/>
            </a:lvl1pPr>
          </a:lstStyle>
          <a:p>
            <a:fld id="{67861FA2-706A-4F2D-AACF-036C1783CBC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225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/>
          <a:lstStyle>
            <a:lvl1pPr algn="r">
              <a:defRPr sz="1200"/>
            </a:lvl1pPr>
          </a:lstStyle>
          <a:p>
            <a:fld id="{AB764BD9-0822-4798-8AB1-B0B239A66751}" type="datetimeFigureOut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6" tIns="45703" rIns="91406" bIns="457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06" tIns="45703" rIns="91406" bIns="4570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100" cy="497205"/>
          </a:xfrm>
          <a:prstGeom prst="rect">
            <a:avLst/>
          </a:prstGeom>
        </p:spPr>
        <p:txBody>
          <a:bodyPr vert="horz" lIns="91406" tIns="45703" rIns="91406" bIns="45703" rtlCol="0" anchor="b"/>
          <a:lstStyle>
            <a:lvl1pPr algn="r">
              <a:defRPr sz="1200"/>
            </a:lvl1pPr>
          </a:lstStyle>
          <a:p>
            <a:fld id="{B0F80B57-202C-4400-9B6F-79798561F9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48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80B57-202C-4400-9B6F-79798561F92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799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80B57-202C-4400-9B6F-79798561F92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799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80B57-202C-4400-9B6F-79798561F92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799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80B57-202C-4400-9B6F-79798561F92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79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71600" y="2060848"/>
            <a:ext cx="7488311" cy="40324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DF13-CDD5-4A24-B2FF-2CAED2B413C2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3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780D9-17BF-4E45-BC64-FE0462E50768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989138"/>
            <a:ext cx="7488237" cy="4032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8DB9-4C34-4C71-8CD7-D21314CE677D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3E3DF-D6C3-4DDE-9145-24DA3104DD7E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20197-8F7E-48D7-A60D-B02BE695B8DA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22A1C-96D3-4E15-8521-95E89B73D526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8C568-1BF7-48D5-A23A-79621DDB47D6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A416A-E960-4EE3-B7C2-F22AAFE575D4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0D1A-A9B0-4427-9C47-99FA55197EF9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30E9-DFF3-4953-9A8F-C6DF0DA84FDB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D9BC5-605B-4AB6-B33D-4AB94BA23A44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4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900113" y="1988840"/>
            <a:ext cx="7488311" cy="40324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rgbClr val="7B797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7B797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700">
                <a:solidFill>
                  <a:srgbClr val="7B797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7B797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7B7979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A43DA-4DAE-449E-B5CF-FD3E75496403}" type="datetime1">
              <a:rPr lang="en-GB" smtClean="0"/>
              <a:pPr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831CB-3CE3-4528-B752-065CA608A84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8136383" cy="1441450"/>
          </a:xfrm>
        </p:spPr>
        <p:txBody>
          <a:bodyPr/>
          <a:lstStyle/>
          <a:p>
            <a:r>
              <a:rPr lang="en-GB" dirty="0" smtClean="0"/>
              <a:t>Review of the Capacity Market Working Groups</a:t>
            </a:r>
            <a:endParaRPr lang="en-GB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113" y="4724400"/>
            <a:ext cx="26638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700" dirty="0" smtClean="0">
                <a:solidFill>
                  <a:schemeClr val="bg1"/>
                </a:solidFill>
              </a:rPr>
              <a:t>11 September 2013</a:t>
            </a:r>
            <a:endParaRPr lang="en-GB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Working Group Progress – Capacity Market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1520" y="1628800"/>
            <a:ext cx="8640960" cy="2880320"/>
          </a:xfrm>
        </p:spPr>
        <p:txBody>
          <a:bodyPr/>
          <a:lstStyle/>
          <a:p>
            <a:pPr marL="365125" indent="-365125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8 workshops including 1 “wash up” session now completed </a:t>
            </a:r>
          </a:p>
          <a:p>
            <a:pPr marL="365125" lvl="1" indent="-365125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Remaining session on DSR and further “wash up” sessions to take place</a:t>
            </a:r>
          </a:p>
          <a:p>
            <a:pPr marL="365125" indent="-365125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Good participation from a broad range of stakeholders. Up to the wash-up session, 22 separate organisations players have taken part:</a:t>
            </a:r>
          </a:p>
          <a:p>
            <a:pPr marL="1108075" lvl="1" indent="-365125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>
                <a:solidFill>
                  <a:schemeClr val="tx1"/>
                </a:solidFill>
              </a:rPr>
              <a:t>All of the Big 6</a:t>
            </a:r>
          </a:p>
          <a:p>
            <a:pPr marL="1108075" lvl="1" indent="-365125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>
                <a:solidFill>
                  <a:schemeClr val="tx1"/>
                </a:solidFill>
              </a:rPr>
              <a:t>14 different independent generators, smaller suppliers or aggregators</a:t>
            </a:r>
          </a:p>
          <a:p>
            <a:pPr marL="1108075" lvl="1" indent="-365125">
              <a:spcAft>
                <a:spcPts val="600"/>
              </a:spcAft>
              <a:buFont typeface="Courier New" pitchFamily="49" charset="0"/>
              <a:buChar char="o"/>
            </a:pPr>
            <a:r>
              <a:rPr lang="en-GB" dirty="0" smtClean="0">
                <a:solidFill>
                  <a:schemeClr val="tx1"/>
                </a:solidFill>
              </a:rPr>
              <a:t>2 advisers.</a:t>
            </a:r>
          </a:p>
        </p:txBody>
      </p:sp>
    </p:spTree>
    <p:extLst>
      <p:ext uri="{BB962C8B-B14F-4D97-AF65-F5344CB8AC3E}">
        <p14:creationId xmlns:p14="http://schemas.microsoft.com/office/powerpoint/2010/main" val="15158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Working Group Progress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1520" y="1628800"/>
            <a:ext cx="8640960" cy="1872208"/>
          </a:xfrm>
        </p:spPr>
        <p:txBody>
          <a:bodyPr/>
          <a:lstStyle/>
          <a:p>
            <a:pPr marL="365125" lvl="1" indent="-365125"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Lots of discussion and debate at each of the sessions, which we propose to take forward in the following ways: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45111181"/>
              </p:ext>
            </p:extLst>
          </p:nvPr>
        </p:nvGraphicFramePr>
        <p:xfrm>
          <a:off x="827584" y="2492896"/>
          <a:ext cx="7560840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48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900113" y="1844675"/>
            <a:ext cx="6616700" cy="2448421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Clarity needed on key policy points e.g. definition of a CMU, the methodology for de-rating, and the penalty regime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Stakeholders are keen to understand better the role that industry play in on-going governance processes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Next level of detail needs to be defined e.g. what data will be provided at specific points in the processes?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Key Themes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7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0113" y="142875"/>
            <a:ext cx="5688111" cy="5048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Indicative timeline for pre-qualification and auction process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46999841"/>
              </p:ext>
            </p:extLst>
          </p:nvPr>
        </p:nvGraphicFramePr>
        <p:xfrm>
          <a:off x="395536" y="1916832"/>
          <a:ext cx="7920884" cy="3940035"/>
        </p:xfrm>
        <a:graphic>
          <a:graphicData uri="http://schemas.openxmlformats.org/drawingml/2006/table">
            <a:tbl>
              <a:tblPr bandRow="1"/>
              <a:tblGrid>
                <a:gridCol w="360040"/>
                <a:gridCol w="1080120"/>
                <a:gridCol w="576064"/>
                <a:gridCol w="984110"/>
                <a:gridCol w="984110"/>
                <a:gridCol w="984110"/>
                <a:gridCol w="984110"/>
                <a:gridCol w="984110"/>
                <a:gridCol w="984110"/>
              </a:tblGrid>
              <a:tr h="2623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 smtClean="0">
                        <a:solidFill>
                          <a:schemeClr val="dk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Item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Date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row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Pre-qualification</a:t>
                      </a:r>
                    </a:p>
                  </a:txBody>
                  <a:tcPr marL="36000" marR="36000" marT="36000" marB="36000" vert="vert27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Application preparation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15 July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b="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 smtClean="0">
                        <a:solidFill>
                          <a:schemeClr val="dk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Legislation enacted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kern="1200" dirty="0" smtClean="0">
                          <a:solidFill>
                            <a:schemeClr val="dk1"/>
                          </a:solidFill>
                          <a:latin typeface="+mj-lt"/>
                          <a:ea typeface="+mj-ea"/>
                          <a:cs typeface="+mj-cs"/>
                        </a:rPr>
                        <a:t>15 July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Registration and data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29 July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baseline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 smtClean="0"/>
                        <a:t>Assessment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 smtClean="0"/>
                        <a:t>9 Sept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Consider</a:t>
                      </a:r>
                      <a:r>
                        <a:rPr lang="en-GB" sz="800" b="0" baseline="0" dirty="0" smtClean="0"/>
                        <a:t> whether to appeal to NG</a:t>
                      </a:r>
                      <a:endParaRPr lang="en-GB" sz="800" b="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16 Sept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NG considers appeal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30 Sept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Consider independent appeal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7 Oct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Independent appeal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28 Oct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800" b="1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Auction strategy</a:t>
                      </a:r>
                    </a:p>
                  </a:txBody>
                  <a:tcPr marL="36000" marR="36000" marT="36000" marB="36000" vert="vert27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Final demand curve available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30 Sept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Develop strategy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30 Oct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1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Board sign-off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13 Nov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Prepare for auction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20 Nov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 smtClean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Earliest</a:t>
                      </a:r>
                      <a:r>
                        <a:rPr lang="en-GB" sz="800" b="0" baseline="0" dirty="0" smtClean="0"/>
                        <a:t> feasible auction</a:t>
                      </a:r>
                      <a:endParaRPr lang="en-GB" sz="800" b="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/>
                        <a:t>21 Nov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" name="Pentagon 36"/>
          <p:cNvSpPr/>
          <p:nvPr/>
        </p:nvSpPr>
        <p:spPr bwMode="ltGray">
          <a:xfrm>
            <a:off x="2465766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1000" b="1" i="1" dirty="0" smtClean="0">
                <a:solidFill>
                  <a:schemeClr val="bg1"/>
                </a:solidFill>
                <a:latin typeface="Georgia" pitchFamily="18" charset="0"/>
              </a:rPr>
              <a:t>June</a:t>
            </a:r>
          </a:p>
        </p:txBody>
      </p:sp>
      <p:sp>
        <p:nvSpPr>
          <p:cNvPr id="39" name="Pentagon 38"/>
          <p:cNvSpPr/>
          <p:nvPr/>
        </p:nvSpPr>
        <p:spPr>
          <a:xfrm>
            <a:off x="2465766" y="2276872"/>
            <a:ext cx="1456362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Pentagon 40"/>
          <p:cNvSpPr/>
          <p:nvPr/>
        </p:nvSpPr>
        <p:spPr bwMode="ltGray">
          <a:xfrm>
            <a:off x="3445075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1000" b="1" i="1" dirty="0" smtClean="0">
                <a:solidFill>
                  <a:schemeClr val="bg1"/>
                </a:solidFill>
                <a:latin typeface="Georgia" pitchFamily="18" charset="0"/>
              </a:rPr>
              <a:t>July</a:t>
            </a:r>
          </a:p>
        </p:txBody>
      </p:sp>
      <p:sp>
        <p:nvSpPr>
          <p:cNvPr id="42" name="Pentagon 41"/>
          <p:cNvSpPr/>
          <p:nvPr/>
        </p:nvSpPr>
        <p:spPr bwMode="ltGray">
          <a:xfrm>
            <a:off x="4424384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1000" b="1" i="1" dirty="0" smtClean="0">
                <a:solidFill>
                  <a:schemeClr val="bg1"/>
                </a:solidFill>
                <a:latin typeface="Georgia" pitchFamily="18" charset="0"/>
              </a:rPr>
              <a:t>August</a:t>
            </a:r>
          </a:p>
        </p:txBody>
      </p:sp>
      <p:sp>
        <p:nvSpPr>
          <p:cNvPr id="43" name="Pentagon 42"/>
          <p:cNvSpPr/>
          <p:nvPr/>
        </p:nvSpPr>
        <p:spPr bwMode="ltGray">
          <a:xfrm>
            <a:off x="5403693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900" b="1" i="1" dirty="0" smtClean="0">
                <a:solidFill>
                  <a:schemeClr val="bg1"/>
                </a:solidFill>
                <a:latin typeface="Georgia" pitchFamily="18" charset="0"/>
              </a:rPr>
              <a:t>September</a:t>
            </a:r>
          </a:p>
        </p:txBody>
      </p:sp>
      <p:sp>
        <p:nvSpPr>
          <p:cNvPr id="45" name="Pentagon 44"/>
          <p:cNvSpPr/>
          <p:nvPr/>
        </p:nvSpPr>
        <p:spPr bwMode="ltGray">
          <a:xfrm>
            <a:off x="6383002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1000" b="1" i="1" dirty="0" smtClean="0">
                <a:solidFill>
                  <a:schemeClr val="bg1"/>
                </a:solidFill>
                <a:latin typeface="Georgia" pitchFamily="18" charset="0"/>
              </a:rPr>
              <a:t>October</a:t>
            </a:r>
          </a:p>
        </p:txBody>
      </p:sp>
      <p:sp>
        <p:nvSpPr>
          <p:cNvPr id="46" name="Pentagon 45"/>
          <p:cNvSpPr/>
          <p:nvPr/>
        </p:nvSpPr>
        <p:spPr bwMode="ltGray">
          <a:xfrm>
            <a:off x="7362310" y="1556792"/>
            <a:ext cx="954106" cy="288032"/>
          </a:xfrm>
          <a:prstGeom prst="homePlate">
            <a:avLst>
              <a:gd name="adj" fmla="val 39947"/>
            </a:avLst>
          </a:prstGeom>
          <a:solidFill>
            <a:schemeClr val="accent3">
              <a:lumMod val="7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r>
              <a:rPr lang="en-GB" sz="1000" b="1" i="1" dirty="0" smtClean="0">
                <a:solidFill>
                  <a:schemeClr val="bg1"/>
                </a:solidFill>
                <a:latin typeface="Georgia" pitchFamily="18" charset="0"/>
              </a:rPr>
              <a:t>November</a:t>
            </a:r>
          </a:p>
        </p:txBody>
      </p:sp>
      <p:sp>
        <p:nvSpPr>
          <p:cNvPr id="61" name="Diamond 60"/>
          <p:cNvSpPr/>
          <p:nvPr/>
        </p:nvSpPr>
        <p:spPr bwMode="ltGray">
          <a:xfrm>
            <a:off x="3922128" y="2564904"/>
            <a:ext cx="144016" cy="144016"/>
          </a:xfrm>
          <a:prstGeom prst="diamond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5536" y="5949280"/>
            <a:ext cx="7920880" cy="785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This scenario is conservative, based on both appeals (at NG and independent level) and the need to refine the demand curve accordingly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4355976" y="3068960"/>
            <a:ext cx="1224136" cy="144016"/>
          </a:xfrm>
          <a:prstGeom prst="homePlat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/>
            <a:endParaRPr lang="en-US" sz="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5" name="Pentagon 64"/>
          <p:cNvSpPr/>
          <p:nvPr/>
        </p:nvSpPr>
        <p:spPr>
          <a:xfrm>
            <a:off x="971600" y="1700808"/>
            <a:ext cx="1080120" cy="144016"/>
          </a:xfrm>
          <a:prstGeom prst="homePlat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r>
              <a:rPr lang="en-US" sz="800" dirty="0" smtClean="0">
                <a:solidFill>
                  <a:schemeClr val="tx1"/>
                </a:solidFill>
                <a:latin typeface="+mj-lt"/>
              </a:rPr>
              <a:t>National Grid</a:t>
            </a:r>
          </a:p>
        </p:txBody>
      </p:sp>
      <p:sp>
        <p:nvSpPr>
          <p:cNvPr id="66" name="Pentagon 65"/>
          <p:cNvSpPr/>
          <p:nvPr/>
        </p:nvSpPr>
        <p:spPr>
          <a:xfrm>
            <a:off x="971600" y="1484784"/>
            <a:ext cx="1080120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r>
              <a:rPr lang="en-US" sz="800" dirty="0" smtClean="0">
                <a:solidFill>
                  <a:schemeClr val="tx1"/>
                </a:solidFill>
                <a:latin typeface="+mj-lt"/>
              </a:rPr>
              <a:t>Industry</a:t>
            </a:r>
          </a:p>
        </p:txBody>
      </p:sp>
      <p:sp>
        <p:nvSpPr>
          <p:cNvPr id="67" name="Pentagon 66"/>
          <p:cNvSpPr/>
          <p:nvPr/>
        </p:nvSpPr>
        <p:spPr>
          <a:xfrm>
            <a:off x="4000226" y="2852936"/>
            <a:ext cx="355750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Pentagon 67"/>
          <p:cNvSpPr/>
          <p:nvPr/>
        </p:nvSpPr>
        <p:spPr>
          <a:xfrm>
            <a:off x="5584402" y="3356992"/>
            <a:ext cx="355750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Pentagon 68"/>
          <p:cNvSpPr/>
          <p:nvPr/>
        </p:nvSpPr>
        <p:spPr>
          <a:xfrm>
            <a:off x="5940152" y="3645024"/>
            <a:ext cx="355750" cy="144016"/>
          </a:xfrm>
          <a:prstGeom prst="homePlat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Pentagon 69"/>
          <p:cNvSpPr/>
          <p:nvPr/>
        </p:nvSpPr>
        <p:spPr>
          <a:xfrm>
            <a:off x="6357799" y="3941440"/>
            <a:ext cx="355750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Pentagon 70"/>
          <p:cNvSpPr/>
          <p:nvPr/>
        </p:nvSpPr>
        <p:spPr>
          <a:xfrm>
            <a:off x="6713548" y="4229472"/>
            <a:ext cx="623559" cy="144016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Diamond 71"/>
          <p:cNvSpPr/>
          <p:nvPr/>
        </p:nvSpPr>
        <p:spPr bwMode="ltGray">
          <a:xfrm>
            <a:off x="6245519" y="4509120"/>
            <a:ext cx="144016" cy="144016"/>
          </a:xfrm>
          <a:prstGeom prst="diamond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3" name="Pentagon 72"/>
          <p:cNvSpPr/>
          <p:nvPr/>
        </p:nvSpPr>
        <p:spPr>
          <a:xfrm>
            <a:off x="6357799" y="4797152"/>
            <a:ext cx="979309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Pentagon 73"/>
          <p:cNvSpPr/>
          <p:nvPr/>
        </p:nvSpPr>
        <p:spPr>
          <a:xfrm>
            <a:off x="7337108" y="5104773"/>
            <a:ext cx="489654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Pentagon 74"/>
          <p:cNvSpPr/>
          <p:nvPr/>
        </p:nvSpPr>
        <p:spPr>
          <a:xfrm>
            <a:off x="7826762" y="5373216"/>
            <a:ext cx="201622" cy="144016"/>
          </a:xfrm>
          <a:prstGeom prst="homePlate">
            <a:avLst/>
          </a:prstGeom>
          <a:solidFill>
            <a:srgbClr val="92D05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4000" tIns="39889" rIns="54000" bIns="39889" rtlCol="0" anchor="ctr">
            <a:noAutofit/>
          </a:bodyPr>
          <a:lstStyle/>
          <a:p>
            <a:pPr marL="0" lvl="1" algn="ctr"/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Diamond 75"/>
          <p:cNvSpPr/>
          <p:nvPr/>
        </p:nvSpPr>
        <p:spPr bwMode="ltGray">
          <a:xfrm>
            <a:off x="7956376" y="5661248"/>
            <a:ext cx="144016" cy="144016"/>
          </a:xfrm>
          <a:prstGeom prst="diamond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70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00113" y="1844675"/>
            <a:ext cx="6616700" cy="2952477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Is the Steering Group satisfied that the working groups represent a balance of views?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Is the Steering Group happy with the scope of the collaborative development process?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Does the Steering Group have any suggestions on improvements to the collaborative process?</a:t>
            </a:r>
          </a:p>
          <a:p>
            <a:pPr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At this point in time, would the Steering Group like to raise any implementation issues?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Questions for the steering group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9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Table"/>
  <p:tag name="TABLEID" val="909868e4-6649-46fb-aff4-2902c66a07c3"/>
</p:tagLst>
</file>

<file path=ppt/theme/theme1.xml><?xml version="1.0" encoding="utf-8"?>
<a:theme xmlns:a="http://schemas.openxmlformats.org/drawingml/2006/main" name="DECC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42F145830E9C4DA7DD0FA0AD8C4B35" ma:contentTypeVersion="1" ma:contentTypeDescription="Create a new document." ma:contentTypeScope="" ma:versionID="d70ea42bf5a6953fb7cdec4cf43ec2f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81D83E-7048-4DF7-98E0-478FE3EC3874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sharepoint/v3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5C7BC61-22B6-46C7-83D4-7ADE0D6EE2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335D8D-1603-423B-BDD6-6F3BC4F922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DECC Template</Template>
  <TotalTime>3193</TotalTime>
  <Words>376</Words>
  <Application>Microsoft Office PowerPoint</Application>
  <PresentationFormat>On-screen Show (4:3)</PresentationFormat>
  <Paragraphs>73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DECC Template</vt:lpstr>
      <vt:lpstr>Review of the Capacity Market Working Groups</vt:lpstr>
      <vt:lpstr>Working Group Progress – Capacity Market</vt:lpstr>
      <vt:lpstr>Working Group Progress</vt:lpstr>
      <vt:lpstr>Key Themes</vt:lpstr>
      <vt:lpstr>Indicative timeline for pre-qualification and auction process</vt:lpstr>
      <vt:lpstr>Questions for the steering group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EMR Collaborative Development</dc:title>
  <dc:creator>Lesley Potts</dc:creator>
  <cp:lastModifiedBy>Avery Lawrence (Energy Markets &amp; Networks)</cp:lastModifiedBy>
  <cp:revision>73</cp:revision>
  <cp:lastPrinted>2013-09-06T11:25:34Z</cp:lastPrinted>
  <dcterms:created xsi:type="dcterms:W3CDTF">2013-08-09T13:08:27Z</dcterms:created>
  <dcterms:modified xsi:type="dcterms:W3CDTF">2013-09-13T15:26:13Z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0x010100DA42F145830E9C4DA7DD0FA0AD8C4B35</vt:lpwstr>
  </property>
</Properties>
</file>